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249" autoAdjust="0"/>
  </p:normalViewPr>
  <p:slideViewPr>
    <p:cSldViewPr>
      <p:cViewPr varScale="1">
        <p:scale>
          <a:sx n="72" d="100"/>
          <a:sy n="72" d="100"/>
        </p:scale>
        <p:origin x="100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691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0E2D-391E-4FFA-99C2-A23D639BA11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691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83249-5947-4D59-9039-6DFA095E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8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3249-5947-4D59-9039-6DFA095E83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3249-5947-4D59-9039-6DFA095E83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5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9693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2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1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9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197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9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9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1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5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8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3200" y="1078061"/>
            <a:ext cx="5257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PORT</a:t>
            </a:r>
            <a:r>
              <a:rPr sz="4000" spc="-165" dirty="0"/>
              <a:t> </a:t>
            </a:r>
            <a:r>
              <a:rPr sz="4000" spc="-35" dirty="0"/>
              <a:t>AU</a:t>
            </a:r>
            <a:r>
              <a:rPr sz="4000" spc="-185" dirty="0"/>
              <a:t> </a:t>
            </a:r>
            <a:r>
              <a:rPr sz="4000" spc="-35" dirty="0"/>
              <a:t>PRINCE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874386" y="1705797"/>
            <a:ext cx="4933301" cy="38350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US" sz="2000" spc="-10" dirty="0">
                <a:cs typeface="Carlito"/>
              </a:rPr>
              <a:t>2 Bedroom + 2 Bathroom</a:t>
            </a:r>
            <a:endParaRPr lang="en-US" sz="2000" dirty="0">
              <a:cs typeface="Carlito"/>
            </a:endParaRPr>
          </a:p>
          <a:p>
            <a:pPr marL="12700" marR="1329055">
              <a:lnSpc>
                <a:spcPct val="100000"/>
              </a:lnSpc>
              <a:spcBef>
                <a:spcPts val="960"/>
              </a:spcBef>
            </a:pPr>
            <a:r>
              <a:rPr lang="en-US" sz="2000" dirty="0">
                <a:cs typeface="Carlito"/>
              </a:rPr>
              <a:t>Areas: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Internal  75.20m²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Terrace	11.50 m	 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Parking	18.00 m² 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Total	105.30 m²</a:t>
            </a:r>
            <a:br>
              <a:rPr lang="en-US" sz="2000" dirty="0">
                <a:cs typeface="Carlito"/>
              </a:rPr>
            </a:b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Monthly HOA: </a:t>
            </a:r>
            <a:br>
              <a:rPr lang="en-US" sz="2000" dirty="0">
                <a:cs typeface="Carlito"/>
              </a:rPr>
            </a:br>
            <a:r>
              <a:rPr lang="en-US" sz="2000" b="1" dirty="0">
                <a:cs typeface="Carlito"/>
              </a:rPr>
              <a:t>AWG 752,92 / USD 430,24</a:t>
            </a:r>
            <a:br>
              <a:rPr lang="en-US" sz="2000" dirty="0">
                <a:cs typeface="Carlito"/>
              </a:rPr>
            </a:b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Prices starting from: </a:t>
            </a:r>
            <a:br>
              <a:rPr lang="en-US" sz="2000" dirty="0">
                <a:cs typeface="Carlito"/>
              </a:rPr>
            </a:br>
            <a:r>
              <a:rPr lang="en-US" sz="2000" b="1" dirty="0">
                <a:cs typeface="Carlito"/>
              </a:rPr>
              <a:t>AWG 375.000 / USD 214.286</a:t>
            </a:r>
            <a:endParaRPr lang="en-US" sz="2000" dirty="0"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2391" y="195337"/>
            <a:ext cx="11795760" cy="5549337"/>
            <a:chOff x="182879" y="192023"/>
            <a:chExt cx="11795760" cy="5549337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980" y="1388615"/>
              <a:ext cx="4933301" cy="4352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192023"/>
              <a:ext cx="11795760" cy="844296"/>
            </a:xfrm>
            <a:prstGeom prst="rect">
              <a:avLst/>
            </a:prstGeom>
          </p:spPr>
        </p:pic>
      </p:grpSp>
      <p:pic>
        <p:nvPicPr>
          <p:cNvPr id="11" name="Picture 10" descr="A blueprint of a parking lot&#10;&#10;Description automatically generated">
            <a:extLst>
              <a:ext uri="{FF2B5EF4-FFF2-40B4-BE49-F238E27FC236}">
                <a16:creationId xmlns:a16="http://schemas.microsoft.com/office/drawing/2014/main" id="{E617BDDD-B230-5AD8-3ACF-AA1CA4CF7D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2214" r="4861" b="15267"/>
          <a:stretch/>
        </p:blipFill>
        <p:spPr>
          <a:xfrm>
            <a:off x="298895" y="4924127"/>
            <a:ext cx="2291906" cy="1741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99" y="704089"/>
            <a:ext cx="10628376" cy="54406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7600" y="838200"/>
            <a:ext cx="4419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Townhouses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7089" y="1177122"/>
            <a:ext cx="3529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S</a:t>
            </a:r>
            <a:r>
              <a:rPr spc="-540" dirty="0"/>
              <a:t>T</a:t>
            </a:r>
            <a:r>
              <a:rPr spc="-30" dirty="0"/>
              <a:t>.</a:t>
            </a:r>
            <a:r>
              <a:rPr spc="-60" dirty="0"/>
              <a:t>J</a:t>
            </a:r>
            <a:r>
              <a:rPr spc="-85" dirty="0"/>
              <a:t>O</a:t>
            </a:r>
            <a:r>
              <a:rPr spc="-100" dirty="0"/>
              <a:t>H</a:t>
            </a:r>
            <a:r>
              <a:rPr spc="-30" dirty="0"/>
              <a:t>N</a:t>
            </a:r>
            <a:r>
              <a:rPr spc="-90" dirty="0"/>
              <a:t> </a:t>
            </a:r>
            <a:r>
              <a:rPr spc="-50"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80646" y="1851014"/>
            <a:ext cx="5068967" cy="38350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US" sz="2000" spc="-10" dirty="0">
                <a:cs typeface="Carlito"/>
              </a:rPr>
              <a:t>1 Bedroom + 1 Bathroom</a:t>
            </a:r>
            <a:endParaRPr lang="en-US" sz="2000" dirty="0">
              <a:cs typeface="Carlito"/>
            </a:endParaRPr>
          </a:p>
          <a:p>
            <a:pPr marL="12700" marR="1329055">
              <a:lnSpc>
                <a:spcPct val="100000"/>
              </a:lnSpc>
              <a:spcBef>
                <a:spcPts val="960"/>
              </a:spcBef>
            </a:pPr>
            <a:r>
              <a:rPr lang="en-US" sz="2000" dirty="0">
                <a:cs typeface="Carlito"/>
              </a:rPr>
              <a:t>Areas: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Internal  	56.50 m²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Terrace	22.00 m	 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Parking	16.00 m² 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Total		72.50 m²</a:t>
            </a:r>
            <a:br>
              <a:rPr lang="en-US" sz="2000" dirty="0">
                <a:cs typeface="Carlito"/>
              </a:rPr>
            </a:b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Monthly HOA: </a:t>
            </a:r>
            <a:br>
              <a:rPr lang="en-US" sz="2000" dirty="0">
                <a:cs typeface="Carlito"/>
              </a:rPr>
            </a:br>
            <a:r>
              <a:rPr lang="en-US" sz="2000" b="1" dirty="0">
                <a:cs typeface="Carlito"/>
              </a:rPr>
              <a:t>AWG 673,55 / USD 384,89</a:t>
            </a:r>
            <a:br>
              <a:rPr lang="en-US" sz="2000" dirty="0">
                <a:cs typeface="Carlito"/>
              </a:rPr>
            </a:b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Prices starting from: </a:t>
            </a:r>
            <a:br>
              <a:rPr lang="en-US" sz="2000" dirty="0">
                <a:cs typeface="Carlito"/>
              </a:rPr>
            </a:br>
            <a:r>
              <a:rPr lang="en-US" sz="2000" b="1" dirty="0">
                <a:cs typeface="Carlito"/>
              </a:rPr>
              <a:t>AWG 283.000 / USD 161.715</a:t>
            </a:r>
            <a:endParaRPr lang="en-US" sz="2000" dirty="0"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2879" y="192023"/>
            <a:ext cx="11795760" cy="5824885"/>
            <a:chOff x="182879" y="192023"/>
            <a:chExt cx="11795760" cy="58248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0860" y="1221788"/>
              <a:ext cx="3529400" cy="47951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192023"/>
              <a:ext cx="11795760" cy="844296"/>
            </a:xfrm>
            <a:prstGeom prst="rect">
              <a:avLst/>
            </a:prstGeom>
          </p:spPr>
        </p:pic>
      </p:grpSp>
      <p:pic>
        <p:nvPicPr>
          <p:cNvPr id="11" name="Picture 10" descr="A drawing of a white wall&#10;&#10;Description automatically generated">
            <a:extLst>
              <a:ext uri="{FF2B5EF4-FFF2-40B4-BE49-F238E27FC236}">
                <a16:creationId xmlns:a16="http://schemas.microsoft.com/office/drawing/2014/main" id="{54E710B8-6823-8181-2533-0524053172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8325" r="2797" b="9637"/>
          <a:stretch/>
        </p:blipFill>
        <p:spPr>
          <a:xfrm>
            <a:off x="156375" y="5268923"/>
            <a:ext cx="3529400" cy="1397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4248" y="1041090"/>
            <a:ext cx="311094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S</a:t>
            </a:r>
            <a:r>
              <a:rPr spc="-540" dirty="0"/>
              <a:t>T</a:t>
            </a:r>
            <a:r>
              <a:rPr spc="-30" dirty="0"/>
              <a:t>.</a:t>
            </a:r>
            <a:r>
              <a:rPr spc="-60" dirty="0"/>
              <a:t>J</a:t>
            </a:r>
            <a:r>
              <a:rPr spc="-85" dirty="0"/>
              <a:t>O</a:t>
            </a:r>
            <a:r>
              <a:rPr spc="-100" dirty="0"/>
              <a:t>H</a:t>
            </a:r>
            <a:r>
              <a:rPr spc="-30" dirty="0"/>
              <a:t>N</a:t>
            </a:r>
            <a:r>
              <a:rPr spc="-90" dirty="0"/>
              <a:t> </a:t>
            </a:r>
            <a:r>
              <a:rPr spc="-25"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4126" y="1633588"/>
            <a:ext cx="4953000" cy="38350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US" sz="2000" spc="-10" dirty="0">
                <a:cs typeface="Carlito"/>
              </a:rPr>
              <a:t>Studio</a:t>
            </a:r>
            <a:endParaRPr lang="en-US" sz="2000" dirty="0">
              <a:cs typeface="Carlito"/>
            </a:endParaRPr>
          </a:p>
          <a:p>
            <a:pPr marL="12700" marR="1329055">
              <a:lnSpc>
                <a:spcPct val="100000"/>
              </a:lnSpc>
              <a:spcBef>
                <a:spcPts val="960"/>
              </a:spcBef>
            </a:pPr>
            <a:r>
              <a:rPr lang="en-US" sz="2000" dirty="0">
                <a:cs typeface="Carlito"/>
              </a:rPr>
              <a:t>Areas: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Internal	48.00 m²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Terrace	8.00   m² 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Parking	16.00 m² 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Total	72.00 m²</a:t>
            </a:r>
            <a:br>
              <a:rPr lang="en-US" sz="2000" dirty="0">
                <a:cs typeface="Carlito"/>
              </a:rPr>
            </a:b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Monthly HOA: </a:t>
            </a:r>
            <a:br>
              <a:rPr lang="en-US" sz="2000" dirty="0">
                <a:cs typeface="Carlito"/>
              </a:rPr>
            </a:br>
            <a:r>
              <a:rPr lang="en-US" sz="2000" b="1" dirty="0">
                <a:cs typeface="Carlito"/>
              </a:rPr>
              <a:t>AWG 565,16 / USD 322,95</a:t>
            </a:r>
            <a:br>
              <a:rPr lang="en-US" sz="2000" dirty="0">
                <a:cs typeface="Carlito"/>
              </a:rPr>
            </a:b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Prices starting from: </a:t>
            </a:r>
            <a:br>
              <a:rPr lang="en-US" sz="2000" dirty="0">
                <a:cs typeface="Carlito"/>
              </a:rPr>
            </a:br>
            <a:r>
              <a:rPr lang="en-US" sz="2000" b="1" dirty="0">
                <a:cs typeface="Carlito"/>
              </a:rPr>
              <a:t>AWG 268.000 / USD 153.143</a:t>
            </a:r>
            <a:endParaRPr lang="en-US" sz="2000" dirty="0"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6674" y="100237"/>
            <a:ext cx="11795760" cy="6632820"/>
            <a:chOff x="182879" y="192023"/>
            <a:chExt cx="11795760" cy="67185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4205" y="2111321"/>
              <a:ext cx="4169194" cy="47992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192023"/>
              <a:ext cx="11795760" cy="844296"/>
            </a:xfrm>
            <a:prstGeom prst="rect">
              <a:avLst/>
            </a:prstGeom>
          </p:spPr>
        </p:pic>
      </p:grpSp>
      <p:pic>
        <p:nvPicPr>
          <p:cNvPr id="10" name="Picture 9" descr="A drawing of a white wall&#10;&#10;Description automatically generated">
            <a:extLst>
              <a:ext uri="{FF2B5EF4-FFF2-40B4-BE49-F238E27FC236}">
                <a16:creationId xmlns:a16="http://schemas.microsoft.com/office/drawing/2014/main" id="{1109F853-5863-7371-401D-37AABAFB48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8325" r="2797" b="9637"/>
          <a:stretch/>
        </p:blipFill>
        <p:spPr>
          <a:xfrm>
            <a:off x="216674" y="1067594"/>
            <a:ext cx="2831326" cy="1120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99" y="704094"/>
            <a:ext cx="10628376" cy="54406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0" y="990600"/>
            <a:ext cx="407212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Villas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5200" y="903466"/>
            <a:ext cx="409930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VILLA</a:t>
            </a:r>
            <a:r>
              <a:rPr sz="4000" spc="-145" dirty="0"/>
              <a:t> </a:t>
            </a:r>
            <a:r>
              <a:rPr sz="4000" spc="-75" dirty="0"/>
              <a:t>NASSAU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98120" y="65100"/>
            <a:ext cx="11795760" cy="5048923"/>
            <a:chOff x="182879" y="192023"/>
            <a:chExt cx="11795760" cy="5048923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59" y="1324379"/>
              <a:ext cx="5882894" cy="39165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192023"/>
              <a:ext cx="11795760" cy="84429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BD45D22-66F7-8D6D-1DE0-179E9C28FEBF}"/>
              </a:ext>
            </a:extLst>
          </p:cNvPr>
          <p:cNvSpPr txBox="1"/>
          <p:nvPr/>
        </p:nvSpPr>
        <p:spPr>
          <a:xfrm>
            <a:off x="7315200" y="1531202"/>
            <a:ext cx="6096000" cy="326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US" sz="1800" spc="-10" dirty="0">
                <a:cs typeface="Carlito"/>
              </a:rPr>
              <a:t>3 </a:t>
            </a:r>
            <a:r>
              <a:rPr lang="en-US" spc="-10" dirty="0">
                <a:cs typeface="Carlito"/>
              </a:rPr>
              <a:t>B</a:t>
            </a:r>
            <a:r>
              <a:rPr lang="en-US" sz="1800" spc="-10" dirty="0">
                <a:cs typeface="Carlito"/>
              </a:rPr>
              <a:t>edroom + 2 </a:t>
            </a:r>
            <a:r>
              <a:rPr lang="en-US" spc="-10" dirty="0">
                <a:cs typeface="Carlito"/>
              </a:rPr>
              <a:t>B</a:t>
            </a:r>
            <a:r>
              <a:rPr lang="en-US" sz="1800" spc="-10" dirty="0">
                <a:cs typeface="Carlito"/>
              </a:rPr>
              <a:t>athroom</a:t>
            </a:r>
            <a:endParaRPr lang="en-US" sz="1800" dirty="0">
              <a:cs typeface="Carlito"/>
            </a:endParaRPr>
          </a:p>
          <a:p>
            <a:pPr marL="12700" marR="1329055">
              <a:lnSpc>
                <a:spcPct val="100000"/>
              </a:lnSpc>
              <a:spcBef>
                <a:spcPts val="960"/>
              </a:spcBef>
            </a:pPr>
            <a:r>
              <a:rPr lang="en-US" sz="1800" dirty="0">
                <a:cs typeface="Carlito"/>
              </a:rPr>
              <a:t>Areas:</a:t>
            </a:r>
            <a:br>
              <a:rPr lang="en-US" sz="1800" dirty="0">
                <a:cs typeface="Carlito"/>
              </a:rPr>
            </a:br>
            <a:r>
              <a:rPr lang="en-US" dirty="0">
                <a:cs typeface="Carlito"/>
              </a:rPr>
              <a:t>Indoor+ Porch</a:t>
            </a:r>
            <a:r>
              <a:rPr lang="en-US" sz="1800" dirty="0">
                <a:cs typeface="Carlito"/>
              </a:rPr>
              <a:t>	</a:t>
            </a:r>
            <a:r>
              <a:rPr lang="en-US" dirty="0">
                <a:cs typeface="Carlito"/>
              </a:rPr>
              <a:t>90</a:t>
            </a:r>
            <a:r>
              <a:rPr lang="en-US" sz="1800" dirty="0">
                <a:cs typeface="Carlito"/>
              </a:rPr>
              <a:t>.00 m²</a:t>
            </a:r>
            <a:br>
              <a:rPr lang="en-US" sz="1800" dirty="0">
                <a:cs typeface="Carlito"/>
              </a:rPr>
            </a:br>
            <a:r>
              <a:rPr lang="en-US" sz="1800" dirty="0">
                <a:cs typeface="Carlito"/>
              </a:rPr>
              <a:t>Parking			</a:t>
            </a:r>
            <a:r>
              <a:rPr lang="en-US" dirty="0">
                <a:cs typeface="Carlito"/>
              </a:rPr>
              <a:t>24</a:t>
            </a:r>
            <a:r>
              <a:rPr lang="en-US" sz="1800" dirty="0">
                <a:cs typeface="Carlito"/>
              </a:rPr>
              <a:t>.00 m² </a:t>
            </a:r>
            <a:br>
              <a:rPr lang="en-US" sz="1800" dirty="0">
                <a:cs typeface="Carlito"/>
              </a:rPr>
            </a:br>
            <a:r>
              <a:rPr lang="en-US" dirty="0">
                <a:cs typeface="Carlito"/>
              </a:rPr>
              <a:t>Plot</a:t>
            </a:r>
            <a:r>
              <a:rPr lang="en-US" sz="1800" dirty="0">
                <a:cs typeface="Carlito"/>
              </a:rPr>
              <a:t>				</a:t>
            </a:r>
            <a:r>
              <a:rPr lang="en-US" dirty="0">
                <a:cs typeface="Carlito"/>
              </a:rPr>
              <a:t>200</a:t>
            </a:r>
            <a:r>
              <a:rPr lang="en-US" sz="1800" dirty="0">
                <a:cs typeface="Carlito"/>
              </a:rPr>
              <a:t>.00 m²</a:t>
            </a:r>
            <a:br>
              <a:rPr lang="en-US" sz="1800" dirty="0">
                <a:cs typeface="Carlito"/>
              </a:rPr>
            </a:br>
            <a:br>
              <a:rPr lang="en-US" sz="1800" dirty="0">
                <a:cs typeface="Carlito"/>
              </a:rPr>
            </a:br>
            <a:r>
              <a:rPr lang="en-US" sz="1800" dirty="0">
                <a:cs typeface="Carlito"/>
              </a:rPr>
              <a:t>Monthly HOA: </a:t>
            </a:r>
            <a:br>
              <a:rPr lang="en-US" sz="1800" dirty="0">
                <a:cs typeface="Carlito"/>
              </a:rPr>
            </a:br>
            <a:r>
              <a:rPr lang="en-US" sz="1800" b="1" dirty="0">
                <a:cs typeface="Carlito"/>
              </a:rPr>
              <a:t>AWG </a:t>
            </a:r>
            <a:r>
              <a:rPr lang="en-US" b="1" dirty="0">
                <a:cs typeface="Carlito"/>
              </a:rPr>
              <a:t>1080,99</a:t>
            </a:r>
            <a:r>
              <a:rPr lang="en-US" sz="1800" b="1" dirty="0">
                <a:cs typeface="Carlito"/>
              </a:rPr>
              <a:t> / USD </a:t>
            </a:r>
            <a:r>
              <a:rPr lang="en-US" b="1" dirty="0">
                <a:cs typeface="Carlito"/>
              </a:rPr>
              <a:t>617,71</a:t>
            </a:r>
            <a:br>
              <a:rPr lang="en-US" sz="1800" dirty="0">
                <a:cs typeface="Carlito"/>
              </a:rPr>
            </a:br>
            <a:br>
              <a:rPr lang="en-US" sz="1800" dirty="0">
                <a:cs typeface="Carlito"/>
              </a:rPr>
            </a:br>
            <a:r>
              <a:rPr lang="en-US" sz="1800" dirty="0">
                <a:cs typeface="Carlito"/>
              </a:rPr>
              <a:t>Prices starting from: </a:t>
            </a:r>
            <a:br>
              <a:rPr lang="en-US" sz="1800" dirty="0">
                <a:cs typeface="Carlito"/>
              </a:rPr>
            </a:br>
            <a:r>
              <a:rPr lang="en-US" sz="1800" b="1" dirty="0">
                <a:cs typeface="Carlito"/>
              </a:rPr>
              <a:t>AWG 490.000 / USD </a:t>
            </a:r>
            <a:r>
              <a:rPr lang="en-US" b="1" dirty="0">
                <a:cs typeface="Carlito"/>
              </a:rPr>
              <a:t>280.000</a:t>
            </a:r>
            <a:endParaRPr lang="en-US" sz="1800" dirty="0">
              <a:cs typeface="Carlito"/>
            </a:endParaRPr>
          </a:p>
        </p:txBody>
      </p:sp>
      <p:pic>
        <p:nvPicPr>
          <p:cNvPr id="13" name="Picture 12" descr="A blue and white drawing of a white cabinet&#10;&#10;Description automatically generated">
            <a:extLst>
              <a:ext uri="{FF2B5EF4-FFF2-40B4-BE49-F238E27FC236}">
                <a16:creationId xmlns:a16="http://schemas.microsoft.com/office/drawing/2014/main" id="{FD9FC138-35F9-B679-C7C5-8312DA4DD6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9179" b="8656"/>
          <a:stretch/>
        </p:blipFill>
        <p:spPr>
          <a:xfrm>
            <a:off x="198120" y="5465085"/>
            <a:ext cx="3459480" cy="1296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600" y="1125536"/>
            <a:ext cx="411634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VILLA</a:t>
            </a:r>
            <a:r>
              <a:rPr spc="-175" dirty="0"/>
              <a:t> </a:t>
            </a:r>
            <a:r>
              <a:rPr spc="-40" dirty="0"/>
              <a:t>NEVIS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2879" y="192023"/>
            <a:ext cx="11795760" cy="4847129"/>
            <a:chOff x="182879" y="192023"/>
            <a:chExt cx="11795760" cy="48471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9061" y="1219200"/>
              <a:ext cx="5791200" cy="3819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192023"/>
              <a:ext cx="11795760" cy="84429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0C58C1-F2DB-75E3-D656-82ACAA03B7D2}"/>
              </a:ext>
            </a:extLst>
          </p:cNvPr>
          <p:cNvSpPr txBox="1"/>
          <p:nvPr/>
        </p:nvSpPr>
        <p:spPr>
          <a:xfrm>
            <a:off x="7467600" y="1768309"/>
            <a:ext cx="6096000" cy="326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US" sz="1800" spc="-10" dirty="0">
                <a:cs typeface="Carlito"/>
              </a:rPr>
              <a:t>3 </a:t>
            </a:r>
            <a:r>
              <a:rPr lang="en-US" spc="-10" dirty="0">
                <a:cs typeface="Carlito"/>
              </a:rPr>
              <a:t>B</a:t>
            </a:r>
            <a:r>
              <a:rPr lang="en-US" sz="1800" spc="-10" dirty="0">
                <a:cs typeface="Carlito"/>
              </a:rPr>
              <a:t>edroom + 2 </a:t>
            </a:r>
            <a:r>
              <a:rPr lang="en-US" spc="-10" dirty="0">
                <a:cs typeface="Carlito"/>
              </a:rPr>
              <a:t>B</a:t>
            </a:r>
            <a:r>
              <a:rPr lang="en-US" sz="1800" spc="-10" dirty="0">
                <a:cs typeface="Carlito"/>
              </a:rPr>
              <a:t>athroom</a:t>
            </a:r>
            <a:endParaRPr lang="en-US" sz="1800" dirty="0">
              <a:cs typeface="Carlito"/>
            </a:endParaRPr>
          </a:p>
          <a:p>
            <a:pPr marL="12700" marR="1329055">
              <a:lnSpc>
                <a:spcPct val="100000"/>
              </a:lnSpc>
              <a:spcBef>
                <a:spcPts val="960"/>
              </a:spcBef>
            </a:pPr>
            <a:r>
              <a:rPr lang="en-US" sz="1800" dirty="0">
                <a:cs typeface="Carlito"/>
              </a:rPr>
              <a:t>Areas:</a:t>
            </a:r>
            <a:br>
              <a:rPr lang="en-US" sz="1800" dirty="0">
                <a:cs typeface="Carlito"/>
              </a:rPr>
            </a:br>
            <a:r>
              <a:rPr lang="en-US" dirty="0">
                <a:cs typeface="Carlito"/>
              </a:rPr>
              <a:t>Indoor+ Porch</a:t>
            </a:r>
            <a:r>
              <a:rPr lang="en-US" sz="1800" dirty="0">
                <a:cs typeface="Carlito"/>
              </a:rPr>
              <a:t>	</a:t>
            </a:r>
            <a:r>
              <a:rPr lang="en-US" dirty="0">
                <a:cs typeface="Carlito"/>
              </a:rPr>
              <a:t>91</a:t>
            </a:r>
            <a:r>
              <a:rPr lang="en-US" sz="1800" dirty="0">
                <a:cs typeface="Carlito"/>
              </a:rPr>
              <a:t>.00 m²</a:t>
            </a:r>
            <a:br>
              <a:rPr lang="en-US" sz="1800" dirty="0">
                <a:cs typeface="Carlito"/>
              </a:rPr>
            </a:br>
            <a:r>
              <a:rPr lang="en-US" sz="1800" dirty="0">
                <a:cs typeface="Carlito"/>
              </a:rPr>
              <a:t>Parking			</a:t>
            </a:r>
            <a:r>
              <a:rPr lang="en-US" dirty="0">
                <a:cs typeface="Carlito"/>
              </a:rPr>
              <a:t>24</a:t>
            </a:r>
            <a:r>
              <a:rPr lang="en-US" sz="1800" dirty="0">
                <a:cs typeface="Carlito"/>
              </a:rPr>
              <a:t>.00 m² </a:t>
            </a:r>
            <a:br>
              <a:rPr lang="en-US" sz="1800" dirty="0">
                <a:cs typeface="Carlito"/>
              </a:rPr>
            </a:br>
            <a:r>
              <a:rPr lang="en-US" dirty="0">
                <a:cs typeface="Carlito"/>
              </a:rPr>
              <a:t>Plot</a:t>
            </a:r>
            <a:r>
              <a:rPr lang="en-US" sz="1800" dirty="0">
                <a:cs typeface="Carlito"/>
              </a:rPr>
              <a:t>				</a:t>
            </a:r>
            <a:r>
              <a:rPr lang="en-US" dirty="0">
                <a:cs typeface="Carlito"/>
              </a:rPr>
              <a:t>200</a:t>
            </a:r>
            <a:r>
              <a:rPr lang="en-US" sz="1800" dirty="0">
                <a:cs typeface="Carlito"/>
              </a:rPr>
              <a:t>.00 m²</a:t>
            </a:r>
            <a:br>
              <a:rPr lang="en-US" sz="1800" dirty="0">
                <a:cs typeface="Carlito"/>
              </a:rPr>
            </a:br>
            <a:br>
              <a:rPr lang="en-US" sz="1800" dirty="0">
                <a:cs typeface="Carlito"/>
              </a:rPr>
            </a:br>
            <a:r>
              <a:rPr lang="en-US" sz="1800" dirty="0">
                <a:cs typeface="Carlito"/>
              </a:rPr>
              <a:t>Monthly HOA: </a:t>
            </a:r>
            <a:br>
              <a:rPr lang="en-US" sz="1800" dirty="0">
                <a:cs typeface="Carlito"/>
              </a:rPr>
            </a:br>
            <a:r>
              <a:rPr lang="en-US" sz="1800" b="1" dirty="0">
                <a:cs typeface="Carlito"/>
              </a:rPr>
              <a:t>AWG </a:t>
            </a:r>
            <a:r>
              <a:rPr lang="en-US" b="1" dirty="0">
                <a:cs typeface="Carlito"/>
              </a:rPr>
              <a:t>1080,99</a:t>
            </a:r>
            <a:r>
              <a:rPr lang="en-US" sz="1800" b="1" dirty="0">
                <a:cs typeface="Carlito"/>
              </a:rPr>
              <a:t> / USD </a:t>
            </a:r>
            <a:r>
              <a:rPr lang="en-US" b="1" dirty="0">
                <a:cs typeface="Carlito"/>
              </a:rPr>
              <a:t>617,71</a:t>
            </a:r>
            <a:br>
              <a:rPr lang="en-US" sz="1800" dirty="0">
                <a:cs typeface="Carlito"/>
              </a:rPr>
            </a:br>
            <a:br>
              <a:rPr lang="en-US" sz="1800" dirty="0">
                <a:cs typeface="Carlito"/>
              </a:rPr>
            </a:br>
            <a:r>
              <a:rPr lang="en-US" sz="1800" dirty="0">
                <a:cs typeface="Carlito"/>
              </a:rPr>
              <a:t>Prices starting from: </a:t>
            </a:r>
            <a:br>
              <a:rPr lang="en-US" sz="1800" dirty="0">
                <a:cs typeface="Carlito"/>
              </a:rPr>
            </a:br>
            <a:r>
              <a:rPr lang="en-US" sz="1800" b="1" dirty="0">
                <a:cs typeface="Carlito"/>
              </a:rPr>
              <a:t>AWG 490.000 / USD </a:t>
            </a:r>
            <a:r>
              <a:rPr lang="en-US" b="1" dirty="0">
                <a:cs typeface="Carlito"/>
              </a:rPr>
              <a:t>280.000</a:t>
            </a:r>
            <a:endParaRPr lang="en-US" sz="1800" dirty="0">
              <a:cs typeface="Carlito"/>
            </a:endParaRPr>
          </a:p>
        </p:txBody>
      </p:sp>
      <p:pic>
        <p:nvPicPr>
          <p:cNvPr id="13" name="Picture 12" descr="A blue and white cabinet">
            <a:extLst>
              <a:ext uri="{FF2B5EF4-FFF2-40B4-BE49-F238E27FC236}">
                <a16:creationId xmlns:a16="http://schemas.microsoft.com/office/drawing/2014/main" id="{48867FE6-6D4E-A113-90FC-6DF295F701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3211" b="7842"/>
          <a:stretch/>
        </p:blipFill>
        <p:spPr>
          <a:xfrm>
            <a:off x="182879" y="5468975"/>
            <a:ext cx="3285878" cy="1197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382" y="1184547"/>
            <a:ext cx="649621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35" dirty="0">
                <a:solidFill>
                  <a:srgbClr val="44536A"/>
                </a:solidFill>
              </a:rPr>
              <a:t>PAYMENT</a:t>
            </a:r>
            <a:r>
              <a:rPr u="none" spc="-95" dirty="0">
                <a:solidFill>
                  <a:srgbClr val="44536A"/>
                </a:solidFill>
              </a:rPr>
              <a:t> </a:t>
            </a:r>
            <a:r>
              <a:rPr u="none" spc="-20" dirty="0">
                <a:solidFill>
                  <a:srgbClr val="44536A"/>
                </a:solidFill>
              </a:rPr>
              <a:t>PLAN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2368" y="2029371"/>
          <a:ext cx="10515595" cy="3749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2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2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229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229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2425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Payment</a:t>
                      </a:r>
                      <a:r>
                        <a:rPr sz="12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0" dirty="0">
                          <a:latin typeface="Carlito"/>
                          <a:cs typeface="Carlito"/>
                        </a:rPr>
                        <a:t>1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Payment</a:t>
                      </a:r>
                      <a:r>
                        <a:rPr sz="12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Payment</a:t>
                      </a:r>
                      <a:r>
                        <a:rPr sz="12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Event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Carlito"/>
                          <a:cs typeface="Carlito"/>
                        </a:rPr>
                        <a:t>Date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98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b="1" dirty="0">
                          <a:latin typeface="Carlito"/>
                          <a:cs typeface="Carlito"/>
                        </a:rPr>
                        <a:t>Payment</a:t>
                      </a:r>
                      <a:r>
                        <a:rPr sz="9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dirty="0">
                          <a:latin typeface="Carlito"/>
                          <a:cs typeface="Carlito"/>
                        </a:rPr>
                        <a:t>(%)</a:t>
                      </a:r>
                      <a:r>
                        <a:rPr sz="900" b="1" spc="1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spc="-2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b="1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spc="-10" dirty="0">
                          <a:latin typeface="Carlito"/>
                          <a:cs typeface="Carlito"/>
                        </a:rPr>
                        <a:t>Purchase</a:t>
                      </a:r>
                      <a:r>
                        <a:rPr sz="900" b="1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spc="-10" dirty="0">
                          <a:latin typeface="Carlito"/>
                          <a:cs typeface="Carlito"/>
                        </a:rPr>
                        <a:t>Price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 marR="118110" indent="-336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On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Bank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Account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of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Event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Carlito"/>
                          <a:cs typeface="Carlito"/>
                        </a:rPr>
                        <a:t>Date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98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b="1" dirty="0">
                          <a:latin typeface="Carlito"/>
                          <a:cs typeface="Carlito"/>
                        </a:rPr>
                        <a:t>Payment</a:t>
                      </a:r>
                      <a:r>
                        <a:rPr sz="9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dirty="0">
                          <a:latin typeface="Carlito"/>
                          <a:cs typeface="Carlito"/>
                        </a:rPr>
                        <a:t>(%)</a:t>
                      </a:r>
                      <a:r>
                        <a:rPr sz="900" b="1" spc="1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spc="-2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b="1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spc="-10" dirty="0">
                          <a:latin typeface="Carlito"/>
                          <a:cs typeface="Carlito"/>
                        </a:rPr>
                        <a:t>Purchase</a:t>
                      </a:r>
                      <a:r>
                        <a:rPr sz="900" b="1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spc="-10" dirty="0">
                          <a:latin typeface="Carlito"/>
                          <a:cs typeface="Carlito"/>
                        </a:rPr>
                        <a:t>Price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 marR="118110" indent="-336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On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Bank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Account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of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Event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Carlito"/>
                          <a:cs typeface="Carlito"/>
                        </a:rPr>
                        <a:t>Date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98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b="1" dirty="0">
                          <a:latin typeface="Carlito"/>
                          <a:cs typeface="Carlito"/>
                        </a:rPr>
                        <a:t>Payment</a:t>
                      </a:r>
                      <a:r>
                        <a:rPr sz="9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dirty="0">
                          <a:latin typeface="Carlito"/>
                          <a:cs typeface="Carlito"/>
                        </a:rPr>
                        <a:t>(%)</a:t>
                      </a:r>
                      <a:r>
                        <a:rPr sz="900" b="1" spc="1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spc="-2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b="1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spc="-10" dirty="0">
                          <a:latin typeface="Carlito"/>
                          <a:cs typeface="Carlito"/>
                        </a:rPr>
                        <a:t>Purchase</a:t>
                      </a:r>
                      <a:r>
                        <a:rPr sz="900" b="1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spc="-10" dirty="0">
                          <a:latin typeface="Carlito"/>
                          <a:cs typeface="Carlito"/>
                        </a:rPr>
                        <a:t>Price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 marR="118110" indent="-336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On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Bank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Account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of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80">
                <a:tc rowSpan="10">
                  <a:txBody>
                    <a:bodyPr/>
                    <a:lstStyle/>
                    <a:p>
                      <a:pPr marL="9042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300" b="1" spc="-10" dirty="0">
                          <a:latin typeface="Carlito"/>
                          <a:cs typeface="Carlito"/>
                        </a:rPr>
                        <a:t>PAYMENT</a:t>
                      </a:r>
                      <a:r>
                        <a:rPr sz="1300" b="1" spc="1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00" b="1" spc="-20" dirty="0">
                          <a:latin typeface="Carlito"/>
                          <a:cs typeface="Carlito"/>
                        </a:rPr>
                        <a:t>PLAN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T="1352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200" b="1" spc="-50" dirty="0">
                          <a:latin typeface="Carlito"/>
                          <a:cs typeface="Carlito"/>
                        </a:rPr>
                        <a:t>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60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8255" indent="-4889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Signing</a:t>
                      </a:r>
                      <a:r>
                        <a:rPr sz="9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SPA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Day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10%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60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Notary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15240" indent="6985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Signing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Deed</a:t>
                      </a:r>
                      <a:r>
                        <a:rPr sz="9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Transfer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62230" indent="-1422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Delivery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Dwelling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90%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60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Notary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Carlito"/>
                          <a:cs typeface="Carlito"/>
                        </a:rPr>
                        <a:t>-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Carlito"/>
                          <a:cs typeface="Carlito"/>
                        </a:rPr>
                        <a:t>-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latin typeface="Carlito"/>
                          <a:cs typeface="Carlito"/>
                        </a:rPr>
                        <a:t>-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Carlito"/>
                          <a:cs typeface="Carlito"/>
                        </a:rPr>
                        <a:t>-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2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0" dirty="0">
                          <a:latin typeface="Carlito"/>
                          <a:cs typeface="Carlito"/>
                        </a:rPr>
                        <a:t>B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4135" marR="8255" indent="-488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Signing</a:t>
                      </a:r>
                      <a:r>
                        <a:rPr sz="9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SPA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Day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10%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Notary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495" marR="15240" indent="698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Signing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Deed</a:t>
                      </a:r>
                      <a:r>
                        <a:rPr sz="9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Transfer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0820" marR="62230" indent="-1422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Delivery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Dwelling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65%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Notary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Carlito"/>
                          <a:cs typeface="Carlito"/>
                        </a:rPr>
                        <a:t>-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Carlito"/>
                          <a:cs typeface="Carlito"/>
                        </a:rPr>
                        <a:t>-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Carlito"/>
                          <a:cs typeface="Carlito"/>
                        </a:rPr>
                        <a:t>-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Carlito"/>
                          <a:cs typeface="Carlito"/>
                        </a:rPr>
                        <a:t>-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2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25%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YAMBO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2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35%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2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0" dirty="0">
                          <a:latin typeface="Carlito"/>
                          <a:cs typeface="Carlito"/>
                        </a:rPr>
                        <a:t>C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4135" marR="8255" indent="-488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Signing</a:t>
                      </a:r>
                      <a:r>
                        <a:rPr sz="9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SPA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Day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10%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Notary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495" marR="15240" indent="698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Signing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Deed</a:t>
                      </a:r>
                      <a:r>
                        <a:rPr sz="9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Transfer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0820" marR="62230" indent="-1422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Delivery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Dwelling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50%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Notary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Carlito"/>
                          <a:cs typeface="Carlito"/>
                        </a:rPr>
                        <a:t>-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Carlito"/>
                          <a:cs typeface="Carlito"/>
                        </a:rPr>
                        <a:t>-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Carlito"/>
                          <a:cs typeface="Carlito"/>
                        </a:rPr>
                        <a:t>-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Carlito"/>
                          <a:cs typeface="Carlito"/>
                        </a:rPr>
                        <a:t>-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2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40%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YAMBO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2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50%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3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2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0" dirty="0">
                          <a:latin typeface="Carlito"/>
                          <a:cs typeface="Carlito"/>
                        </a:rPr>
                        <a:t>D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4135" marR="8255" indent="-488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Signing</a:t>
                      </a:r>
                      <a:r>
                        <a:rPr sz="9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SPA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Day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10%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Notary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3030" marR="105410" indent="15367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Under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Construction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Before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Day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120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40%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YAMBO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495" marR="15240" indent="698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Signing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Deed</a:t>
                      </a:r>
                      <a:r>
                        <a:rPr sz="9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Transfer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0820" marR="63500" indent="-1422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Delivery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9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9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Dwelling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10%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Notary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2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40%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YAMBO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2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50%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192023"/>
            <a:ext cx="11795760" cy="8442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8128" y="6048019"/>
            <a:ext cx="692125" cy="6966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79" y="1168082"/>
            <a:ext cx="614172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20" dirty="0">
                <a:solidFill>
                  <a:srgbClr val="44536A"/>
                </a:solidFill>
              </a:rPr>
              <a:t>DISCOUNT</a:t>
            </a:r>
            <a:r>
              <a:rPr u="none" spc="-210" dirty="0">
                <a:solidFill>
                  <a:srgbClr val="44536A"/>
                </a:solidFill>
              </a:rPr>
              <a:t> </a:t>
            </a:r>
            <a:r>
              <a:rPr u="none" spc="-10" dirty="0">
                <a:solidFill>
                  <a:srgbClr val="44536A"/>
                </a:solidFill>
              </a:rPr>
              <a:t>POLICY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5281" y="6010486"/>
            <a:ext cx="723292" cy="7289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79" y="192023"/>
            <a:ext cx="11795760" cy="8442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2093976"/>
            <a:ext cx="11335512" cy="32476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5470D1-A9BC-450A-94B8-E09E222C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2E14E0-E6CB-444C-97C0-D67DA9F4D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7" name="Picture 16" descr="Question marks in a line and one question mark is lit">
            <a:extLst>
              <a:ext uri="{FF2B5EF4-FFF2-40B4-BE49-F238E27FC236}">
                <a16:creationId xmlns:a16="http://schemas.microsoft.com/office/drawing/2014/main" id="{606382DF-BDD6-6D6E-26AF-DF5BA7269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r="-1" b="1149"/>
          <a:stretch/>
        </p:blipFill>
        <p:spPr>
          <a:xfrm>
            <a:off x="899160" y="1"/>
            <a:ext cx="1039368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7D29E2-7609-4210-93A1-BFB7944C0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80" cy="6858000"/>
          </a:xfrm>
          <a:prstGeom prst="rect">
            <a:avLst/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C94FF-4A9C-BC7F-A293-95DAC0FC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23331"/>
            <a:ext cx="9418320" cy="387596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FFFFFF"/>
                </a:solidFill>
              </a:rPr>
              <a:t>Questions ?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3B6ECA-5FD8-454D-ABC3-C4ACC15AF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916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87B8F6-F933-4DC0-BBB7-EE99DB8AA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129873" y="5359400"/>
            <a:ext cx="2550319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5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192023"/>
            <a:ext cx="11795760" cy="8442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5281" y="6010486"/>
            <a:ext cx="723292" cy="7289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7071" y="1516379"/>
            <a:ext cx="6503034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latin typeface="Arial"/>
                <a:cs typeface="Arial"/>
              </a:rPr>
              <a:t>328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UNITS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latin typeface="Arial"/>
                <a:cs typeface="Arial"/>
              </a:rPr>
              <a:t>9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MODELS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latin typeface="Arial"/>
                <a:cs typeface="Arial"/>
              </a:rPr>
              <a:t>42,000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MT2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PHASES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latin typeface="Arial"/>
                <a:cs typeface="Arial"/>
              </a:rPr>
              <a:t>PHASE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DELIVERING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Q2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latin typeface="Arial"/>
                <a:cs typeface="Arial"/>
              </a:rPr>
              <a:t>PHASE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DELIVERING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EAGLE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RESIDENTIAL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GATED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COMMUNITY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OUTDOOR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FITNESS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JOGGING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ROUTE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POOL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PLAYGROUND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RECREATION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AREA+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PARK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ARTISTIC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COMPONENT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Arial"/>
                <a:cs typeface="Arial"/>
              </a:rPr>
              <a:t>SUSTAINABLE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INNOVATIVE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20" dirty="0">
                <a:latin typeface="Arial"/>
                <a:cs typeface="Arial"/>
              </a:rPr>
              <a:t>COMMERCIAL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Arial"/>
                <a:cs typeface="Arial"/>
              </a:rPr>
              <a:t>FACILITIES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BUILDING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PROPERTY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MANAGEMENT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16652" y="1293875"/>
            <a:ext cx="6975475" cy="5363210"/>
            <a:chOff x="5216652" y="1293875"/>
            <a:chExt cx="6975475" cy="53632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6652" y="1293875"/>
              <a:ext cx="6975348" cy="5362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1724" y="1488947"/>
              <a:ext cx="6780276" cy="47746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812" y="944562"/>
            <a:ext cx="10628376" cy="54406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15200" y="1066800"/>
            <a:ext cx="67970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Apartments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4408" y="228600"/>
            <a:ext cx="93082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sng" spc="-1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Turks</a:t>
            </a:r>
            <a:r>
              <a:rPr b="1" u="sng" spc="-9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 </a:t>
            </a:r>
            <a:r>
              <a:rPr b="1" u="sng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&amp;</a:t>
            </a:r>
            <a:r>
              <a:rPr b="1" u="sng" spc="-85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 </a:t>
            </a:r>
            <a:r>
              <a:rPr b="1" u="sng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Caicos</a:t>
            </a:r>
            <a:r>
              <a:rPr b="1" u="sng" spc="-8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 </a:t>
            </a:r>
            <a:r>
              <a:rPr b="1" u="sng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Building</a:t>
            </a:r>
            <a:r>
              <a:rPr b="1" u="sng" spc="-95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 </a:t>
            </a:r>
            <a:r>
              <a:rPr b="1" u="sng" spc="-1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Layout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4408" y="1219200"/>
            <a:ext cx="8911231" cy="49322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600" y="1093551"/>
            <a:ext cx="4876800" cy="5054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spc="-10" dirty="0"/>
              <a:t>RINCON</a:t>
            </a:r>
            <a:br>
              <a:rPr lang="en-US" spc="-10" dirty="0"/>
            </a:br>
            <a:r>
              <a:rPr lang="en-US" sz="2000" u="none" dirty="0"/>
              <a:t>2</a:t>
            </a:r>
            <a:r>
              <a:rPr lang="en-US" sz="2000" u="none" spc="-15" dirty="0"/>
              <a:t> </a:t>
            </a:r>
            <a:r>
              <a:rPr lang="en-US" sz="2000" u="none" dirty="0"/>
              <a:t>bedroom + 1</a:t>
            </a:r>
            <a:r>
              <a:rPr lang="en-US" sz="2000" u="none" spc="-25" dirty="0"/>
              <a:t> </a:t>
            </a:r>
            <a:r>
              <a:rPr lang="en-US" sz="2000" u="none" spc="-20" dirty="0"/>
              <a:t>bathroom</a:t>
            </a:r>
            <a:br>
              <a:rPr lang="en-US" sz="2000" u="none" spc="-20" dirty="0"/>
            </a:br>
            <a:br>
              <a:rPr lang="en-US" sz="2000" u="none" spc="-20" dirty="0"/>
            </a:br>
            <a:r>
              <a:rPr lang="en-US" sz="2000" u="none" spc="-20" dirty="0"/>
              <a:t>Areas:</a:t>
            </a:r>
            <a:br>
              <a:rPr lang="en-US" sz="2000" u="none" spc="-20" dirty="0"/>
            </a:br>
            <a:r>
              <a:rPr lang="en-US" sz="2000" u="none" spc="-20" dirty="0"/>
              <a:t>Internal	59.40 m²</a:t>
            </a:r>
            <a:br>
              <a:rPr lang="en-US" sz="2000" u="none" spc="-20" dirty="0"/>
            </a:br>
            <a:r>
              <a:rPr lang="en-US" sz="2000" u="none" spc="-20" dirty="0"/>
              <a:t>Terrace		10.00 m² 		 </a:t>
            </a:r>
            <a:br>
              <a:rPr lang="en-US" sz="2000" u="none" spc="-20" dirty="0"/>
            </a:br>
            <a:r>
              <a:rPr lang="en-US" sz="2000" u="none" spc="-20" dirty="0"/>
              <a:t>Parking	18.00 m² </a:t>
            </a:r>
            <a:br>
              <a:rPr lang="en-US" sz="2000" u="none" spc="-20" dirty="0"/>
            </a:br>
            <a:r>
              <a:rPr lang="en-US" sz="2000" u="none" spc="-20" dirty="0"/>
              <a:t>Total		87.40 m²</a:t>
            </a:r>
            <a:br>
              <a:rPr lang="en-US" sz="2000" u="none" spc="-20" dirty="0"/>
            </a:br>
            <a:br>
              <a:rPr lang="en-US" sz="2000" u="none" spc="-20" dirty="0"/>
            </a:br>
            <a:r>
              <a:rPr lang="en-US" sz="2000" u="none" spc="-20" dirty="0"/>
              <a:t>Monthly HOA: </a:t>
            </a:r>
            <a:br>
              <a:rPr lang="en-US" sz="2000" u="none" spc="-20" dirty="0"/>
            </a:br>
            <a:r>
              <a:rPr lang="en-US" sz="2000" b="1" u="none" spc="-20" dirty="0"/>
              <a:t>AWG 604,47 / USD 345,41</a:t>
            </a:r>
            <a:br>
              <a:rPr lang="en-US" sz="2000" u="none" spc="-20" dirty="0"/>
            </a:br>
            <a:br>
              <a:rPr lang="en-US" sz="2000" u="none" spc="-20" dirty="0"/>
            </a:br>
            <a:r>
              <a:rPr lang="en-US" sz="2000" u="none" spc="-20" dirty="0"/>
              <a:t>Prices starting from: </a:t>
            </a:r>
            <a:br>
              <a:rPr lang="en-US" sz="2000" u="none" spc="-20" dirty="0"/>
            </a:br>
            <a:r>
              <a:rPr lang="en-US" sz="2000" b="1" u="none" spc="-20" dirty="0"/>
              <a:t>AWG 332.000 / USD 189.715</a:t>
            </a:r>
            <a:br>
              <a:rPr lang="en-US" sz="2000" u="none" spc="-20" dirty="0"/>
            </a:br>
            <a:br>
              <a:rPr lang="en-US" sz="2000" u="none" spc="-20" dirty="0"/>
            </a:br>
            <a:br>
              <a:rPr lang="en-US" sz="2000" u="none" spc="-20" dirty="0"/>
            </a:br>
            <a:r>
              <a:rPr lang="en-US" sz="2000" u="none" spc="-20" dirty="0"/>
              <a:t> </a:t>
            </a:r>
            <a:endParaRPr lang="en-US" sz="2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210312" y="152400"/>
            <a:ext cx="11795760" cy="5870347"/>
            <a:chOff x="182879" y="192023"/>
            <a:chExt cx="11795760" cy="5870347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7567" y="1258822"/>
              <a:ext cx="5334000" cy="48035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192023"/>
              <a:ext cx="11795760" cy="844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10" descr="A blue and white plan of a building&#10;&#10;Description automatically generated">
            <a:extLst>
              <a:ext uri="{FF2B5EF4-FFF2-40B4-BE49-F238E27FC236}">
                <a16:creationId xmlns:a16="http://schemas.microsoft.com/office/drawing/2014/main" id="{10EBEFD9-8B3D-53E2-D770-D03A4F4FF6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17245" r="9091" b="16453"/>
          <a:stretch/>
        </p:blipFill>
        <p:spPr>
          <a:xfrm>
            <a:off x="169363" y="4977661"/>
            <a:ext cx="2541088" cy="1727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3800" y="807052"/>
            <a:ext cx="3831524" cy="5493170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555"/>
              </a:spcBef>
            </a:pPr>
            <a:r>
              <a:rPr lang="en-US" spc="-50" dirty="0"/>
              <a:t>SAN</a:t>
            </a:r>
            <a:r>
              <a:rPr lang="en-US" spc="-195" dirty="0"/>
              <a:t> </a:t>
            </a:r>
            <a:r>
              <a:rPr lang="en-US" spc="-70" dirty="0"/>
              <a:t>JUAN</a:t>
            </a:r>
            <a:br>
              <a:rPr lang="en-US" spc="-70" dirty="0"/>
            </a:br>
            <a:r>
              <a:rPr lang="en-US" sz="2000" u="none" dirty="0"/>
              <a:t>2</a:t>
            </a:r>
            <a:r>
              <a:rPr lang="en-US" sz="2000" u="none" spc="-15" dirty="0"/>
              <a:t> </a:t>
            </a:r>
            <a:r>
              <a:rPr lang="en-US" sz="2000" u="none" dirty="0"/>
              <a:t>bedroom + 2</a:t>
            </a:r>
            <a:r>
              <a:rPr lang="en-US" sz="2000" u="none" spc="-25" dirty="0"/>
              <a:t> </a:t>
            </a:r>
            <a:r>
              <a:rPr lang="en-US" sz="2000" u="none" spc="-20" dirty="0"/>
              <a:t>bathroom</a:t>
            </a:r>
            <a:br>
              <a:rPr lang="en-US" sz="2000" u="none" spc="-20" dirty="0"/>
            </a:br>
            <a:br>
              <a:rPr lang="en-US" sz="2000" u="none" spc="-20" dirty="0"/>
            </a:br>
            <a:r>
              <a:rPr lang="en-US" sz="2000" u="none" spc="-20" dirty="0"/>
              <a:t>Areas:</a:t>
            </a:r>
            <a:br>
              <a:rPr lang="en-US" sz="2000" u="none" spc="-20" dirty="0"/>
            </a:br>
            <a:r>
              <a:rPr lang="en-US" sz="2000" u="none" spc="-20" dirty="0"/>
              <a:t>Internal	73.90 m²</a:t>
            </a:r>
            <a:br>
              <a:rPr lang="en-US" sz="2000" u="none" spc="-20" dirty="0"/>
            </a:br>
            <a:r>
              <a:rPr lang="en-US" sz="2000" u="none" spc="-20" dirty="0"/>
              <a:t>Terrace	11.50 m² </a:t>
            </a:r>
            <a:br>
              <a:rPr lang="en-US" sz="2000" u="none" spc="-20" dirty="0"/>
            </a:br>
            <a:r>
              <a:rPr lang="en-US" sz="2000" u="none" spc="-20" dirty="0"/>
              <a:t>Parking	18.00 m² </a:t>
            </a:r>
            <a:br>
              <a:rPr lang="en-US" sz="2000" u="none" spc="-20" dirty="0"/>
            </a:br>
            <a:r>
              <a:rPr lang="en-US" sz="2000" u="none" spc="-20" dirty="0"/>
              <a:t>Total		103.40 m²</a:t>
            </a:r>
            <a:br>
              <a:rPr lang="en-US" sz="2000" u="none" spc="-20" dirty="0"/>
            </a:br>
            <a:br>
              <a:rPr lang="en-US" sz="2000" u="none" spc="-20" dirty="0"/>
            </a:br>
            <a:r>
              <a:rPr lang="en-US" sz="2000" u="none" spc="-20" dirty="0"/>
              <a:t>Monthly HOA</a:t>
            </a:r>
            <a:br>
              <a:rPr lang="en-US" sz="2000" u="none" spc="-20" dirty="0"/>
            </a:br>
            <a:r>
              <a:rPr lang="en-US" sz="2000" b="1" u="none" spc="-20" dirty="0"/>
              <a:t>AWG 726,03 / USD 414,87</a:t>
            </a:r>
            <a:br>
              <a:rPr lang="en-US" sz="2000" u="none" spc="-20" dirty="0"/>
            </a:br>
            <a:br>
              <a:rPr lang="en-US" sz="2000" u="none" spc="-20" dirty="0"/>
            </a:br>
            <a:r>
              <a:rPr lang="en-US" sz="2000" u="none" dirty="0">
                <a:latin typeface="+mn-lt"/>
                <a:cs typeface="Carlito"/>
              </a:rPr>
              <a:t>Prices</a:t>
            </a:r>
            <a:r>
              <a:rPr lang="en-US" sz="2000" u="none" spc="-30" dirty="0">
                <a:latin typeface="+mn-lt"/>
                <a:cs typeface="Carlito"/>
              </a:rPr>
              <a:t> </a:t>
            </a:r>
            <a:r>
              <a:rPr lang="en-US" sz="2000" u="none" dirty="0">
                <a:latin typeface="+mn-lt"/>
                <a:cs typeface="Carlito"/>
              </a:rPr>
              <a:t>starting</a:t>
            </a:r>
            <a:r>
              <a:rPr lang="en-US" sz="2000" u="none" spc="-30" dirty="0">
                <a:latin typeface="+mn-lt"/>
                <a:cs typeface="Carlito"/>
              </a:rPr>
              <a:t> </a:t>
            </a:r>
            <a:r>
              <a:rPr lang="en-US" sz="2000" u="none" dirty="0">
                <a:latin typeface="+mn-lt"/>
                <a:cs typeface="Carlito"/>
              </a:rPr>
              <a:t>from:</a:t>
            </a:r>
            <a:r>
              <a:rPr lang="en-US" sz="2000" u="none" spc="-35" dirty="0">
                <a:latin typeface="+mn-lt"/>
                <a:cs typeface="Carlito"/>
              </a:rPr>
              <a:t> </a:t>
            </a:r>
            <a:br>
              <a:rPr lang="en-US" sz="2000" u="none" spc="-35" dirty="0">
                <a:latin typeface="+mn-lt"/>
                <a:cs typeface="Carlito"/>
              </a:rPr>
            </a:br>
            <a:r>
              <a:rPr lang="en-US" sz="2000" b="1" u="none" spc="-20" dirty="0">
                <a:latin typeface="+mn-lt"/>
                <a:cs typeface="Carlito"/>
              </a:rPr>
              <a:t>AWG</a:t>
            </a:r>
            <a:r>
              <a:rPr lang="en-US" sz="2000" b="1" u="none" spc="-35" dirty="0">
                <a:latin typeface="+mn-lt"/>
                <a:cs typeface="Carlito"/>
              </a:rPr>
              <a:t> </a:t>
            </a:r>
            <a:r>
              <a:rPr lang="en-US" sz="2000" b="1" u="none" spc="-10" dirty="0">
                <a:latin typeface="+mn-lt"/>
                <a:cs typeface="Carlito"/>
              </a:rPr>
              <a:t>365.000 </a:t>
            </a:r>
            <a:r>
              <a:rPr lang="en-US" sz="2000" b="1" u="none" dirty="0">
                <a:latin typeface="+mn-lt"/>
                <a:cs typeface="Carlito"/>
              </a:rPr>
              <a:t>/</a:t>
            </a:r>
            <a:r>
              <a:rPr lang="en-US" sz="2000" b="1" u="none" spc="-35" dirty="0">
                <a:latin typeface="+mn-lt"/>
                <a:cs typeface="Carlito"/>
              </a:rPr>
              <a:t> </a:t>
            </a:r>
            <a:r>
              <a:rPr lang="en-US" sz="2000" b="1" u="none" dirty="0">
                <a:latin typeface="+mn-lt"/>
                <a:cs typeface="Carlito"/>
              </a:rPr>
              <a:t>USD</a:t>
            </a:r>
            <a:r>
              <a:rPr lang="en-US" sz="2000" b="1" u="none" spc="-50" dirty="0">
                <a:latin typeface="+mn-lt"/>
                <a:cs typeface="Carlito"/>
              </a:rPr>
              <a:t> </a:t>
            </a:r>
            <a:r>
              <a:rPr lang="en-US" sz="2000" b="1" u="none" spc="-10" dirty="0">
                <a:latin typeface="+mn-lt"/>
                <a:cs typeface="Carlito"/>
              </a:rPr>
              <a:t>208.572</a:t>
            </a:r>
            <a:br>
              <a:rPr lang="en-US" sz="2000" dirty="0">
                <a:latin typeface="Carlito"/>
                <a:cs typeface="Carlito"/>
              </a:rPr>
            </a:br>
            <a:br>
              <a:rPr lang="en-US" sz="2000" u="none" spc="-20" dirty="0"/>
            </a:br>
            <a:endParaRPr lang="en-US" sz="2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49485" y="130997"/>
            <a:ext cx="11795760" cy="5868960"/>
            <a:chOff x="182879" y="114298"/>
            <a:chExt cx="11795760" cy="58689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4126" y="1258858"/>
              <a:ext cx="5454937" cy="4724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114298"/>
              <a:ext cx="11795760" cy="844296"/>
            </a:xfrm>
            <a:prstGeom prst="rect">
              <a:avLst/>
            </a:prstGeom>
          </p:spPr>
        </p:pic>
      </p:grpSp>
      <p:pic>
        <p:nvPicPr>
          <p:cNvPr id="11" name="Picture 10" descr="A blue and white plan of a parking lot&#10;&#10;Description automatically generated">
            <a:extLst>
              <a:ext uri="{FF2B5EF4-FFF2-40B4-BE49-F238E27FC236}">
                <a16:creationId xmlns:a16="http://schemas.microsoft.com/office/drawing/2014/main" id="{475B0EEF-5984-FD6C-8074-A80BD75474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12637" r="9091" b="13261"/>
          <a:stretch/>
        </p:blipFill>
        <p:spPr>
          <a:xfrm>
            <a:off x="172676" y="4876800"/>
            <a:ext cx="2314414" cy="1758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870560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sng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Guadeloupe</a:t>
            </a:r>
            <a:r>
              <a:rPr b="1" u="sng" spc="-7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 </a:t>
            </a:r>
            <a:r>
              <a:rPr b="1" u="sng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Building</a:t>
            </a:r>
            <a:r>
              <a:rPr b="1" u="sng" spc="-7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 </a:t>
            </a:r>
            <a:r>
              <a:rPr b="1" u="sng" spc="-1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cs typeface="Carlito"/>
              </a:rPr>
              <a:t>Layout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765" y="1285696"/>
            <a:ext cx="8952809" cy="50869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4597" y="1097968"/>
            <a:ext cx="27482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45" dirty="0"/>
              <a:t>HAVANA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2879" y="192023"/>
            <a:ext cx="11795760" cy="6056377"/>
            <a:chOff x="182879" y="192023"/>
            <a:chExt cx="11795760" cy="6056377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1295400"/>
              <a:ext cx="3578973" cy="4953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192023"/>
              <a:ext cx="11795760" cy="8442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701224" y="1681979"/>
            <a:ext cx="5107888" cy="4573047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US" sz="2000" spc="-10" dirty="0">
                <a:cs typeface="Carlito"/>
              </a:rPr>
              <a:t>Studio</a:t>
            </a:r>
            <a:endParaRPr lang="en-US" sz="2000" dirty="0">
              <a:cs typeface="Carlito"/>
            </a:endParaRPr>
          </a:p>
          <a:p>
            <a:pPr marL="12700" marR="1329055">
              <a:lnSpc>
                <a:spcPct val="100000"/>
              </a:lnSpc>
              <a:spcBef>
                <a:spcPts val="960"/>
              </a:spcBef>
            </a:pPr>
            <a:r>
              <a:rPr lang="en-US" sz="2000" dirty="0">
                <a:cs typeface="Carlito"/>
              </a:rPr>
              <a:t>Areas: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Internal  	39.50m²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Terrace	10.00 m	 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Parking	18.00 m² 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Total		67.50 m²</a:t>
            </a:r>
            <a:br>
              <a:rPr lang="en-US" sz="2000" dirty="0">
                <a:cs typeface="Carlito"/>
              </a:rPr>
            </a:b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Monthly HOA: </a:t>
            </a:r>
            <a:br>
              <a:rPr lang="en-US" sz="2000" dirty="0">
                <a:cs typeface="Carlito"/>
              </a:rPr>
            </a:br>
            <a:r>
              <a:rPr lang="en-US" sz="2000" b="1" dirty="0">
                <a:cs typeface="Carlito"/>
              </a:rPr>
              <a:t>AWG 477,37 / USD 272,78</a:t>
            </a:r>
            <a:br>
              <a:rPr lang="en-US" sz="2000" dirty="0">
                <a:cs typeface="Carlito"/>
              </a:rPr>
            </a:b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Prices starting from: </a:t>
            </a:r>
            <a:br>
              <a:rPr lang="en-US" sz="2000" dirty="0">
                <a:cs typeface="Carlito"/>
              </a:rPr>
            </a:br>
            <a:r>
              <a:rPr lang="en-US" sz="2000" b="1" dirty="0">
                <a:cs typeface="Carlito"/>
              </a:rPr>
              <a:t>AWG 234.000 / USD 133.715</a:t>
            </a:r>
            <a:br>
              <a:rPr lang="en-US" sz="2000" dirty="0">
                <a:cs typeface="Carlito"/>
              </a:rPr>
            </a:br>
            <a:br>
              <a:rPr lang="en-US" sz="2000" dirty="0">
                <a:cs typeface="Carlito"/>
              </a:rPr>
            </a:br>
            <a:endParaRPr lang="en-US" sz="2000" dirty="0">
              <a:cs typeface="Carlito"/>
            </a:endParaRPr>
          </a:p>
        </p:txBody>
      </p:sp>
      <p:pic>
        <p:nvPicPr>
          <p:cNvPr id="13" name="Picture 12" descr="A blueprint of a parking lot&#10;&#10;Description automatically generated">
            <a:extLst>
              <a:ext uri="{FF2B5EF4-FFF2-40B4-BE49-F238E27FC236}">
                <a16:creationId xmlns:a16="http://schemas.microsoft.com/office/drawing/2014/main" id="{1ACE003B-7E19-302B-F83C-34F4D101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15151" r="4749" b="16186"/>
          <a:stretch/>
        </p:blipFill>
        <p:spPr>
          <a:xfrm>
            <a:off x="240471" y="1214588"/>
            <a:ext cx="2647679" cy="1914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4981" y="1207428"/>
            <a:ext cx="352507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35" dirty="0"/>
              <a:t>PUNTA</a:t>
            </a:r>
            <a:r>
              <a:rPr sz="4000" spc="-95" dirty="0"/>
              <a:t> </a:t>
            </a:r>
            <a:r>
              <a:rPr sz="4000" spc="-35" dirty="0"/>
              <a:t>CANA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594981" y="1815548"/>
            <a:ext cx="4953000" cy="38350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US" sz="2000" spc="-10" dirty="0">
                <a:cs typeface="Carlito"/>
              </a:rPr>
              <a:t>1 Bedroom + 1,5 Bathroom</a:t>
            </a:r>
            <a:endParaRPr lang="en-US" sz="2000" dirty="0">
              <a:cs typeface="Carlito"/>
            </a:endParaRPr>
          </a:p>
          <a:p>
            <a:pPr marL="12700" marR="1329055">
              <a:lnSpc>
                <a:spcPct val="100000"/>
              </a:lnSpc>
              <a:spcBef>
                <a:spcPts val="960"/>
              </a:spcBef>
            </a:pPr>
            <a:r>
              <a:rPr lang="en-US" sz="2000" dirty="0">
                <a:cs typeface="Carlito"/>
              </a:rPr>
              <a:t>Areas: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Internal  	46.20m²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Terrace	10.00 m	 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Parking	18.00 m² </a:t>
            </a: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Total		71.50 m²</a:t>
            </a:r>
            <a:br>
              <a:rPr lang="en-US" sz="2000" dirty="0">
                <a:cs typeface="Carlito"/>
              </a:rPr>
            </a:b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Monthly HOA: </a:t>
            </a:r>
            <a:br>
              <a:rPr lang="en-US" sz="2000" dirty="0">
                <a:cs typeface="Carlito"/>
              </a:rPr>
            </a:br>
            <a:r>
              <a:rPr lang="en-US" sz="2000" b="1" dirty="0">
                <a:cs typeface="Carlito"/>
              </a:rPr>
              <a:t>AWG 509,69 / USD 291,25</a:t>
            </a:r>
            <a:br>
              <a:rPr lang="en-US" sz="2000" dirty="0">
                <a:cs typeface="Carlito"/>
              </a:rPr>
            </a:br>
            <a:br>
              <a:rPr lang="en-US" sz="2000" dirty="0">
                <a:cs typeface="Carlito"/>
              </a:rPr>
            </a:br>
            <a:r>
              <a:rPr lang="en-US" sz="2000" dirty="0">
                <a:cs typeface="Carlito"/>
              </a:rPr>
              <a:t>Prices starting from: </a:t>
            </a:r>
            <a:br>
              <a:rPr lang="en-US" sz="2000" dirty="0">
                <a:cs typeface="Carlito"/>
              </a:rPr>
            </a:br>
            <a:r>
              <a:rPr lang="en-US" sz="2000" b="1" dirty="0">
                <a:cs typeface="Carlito"/>
              </a:rPr>
              <a:t>AWG 257.000 / USD 146.858</a:t>
            </a:r>
            <a:endParaRPr sz="2000" dirty="0"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2879" y="192023"/>
            <a:ext cx="11795760" cy="6089459"/>
            <a:chOff x="182879" y="192023"/>
            <a:chExt cx="11795760" cy="608945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7151" y="1255775"/>
              <a:ext cx="4056786" cy="50257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192023"/>
              <a:ext cx="11795760" cy="844296"/>
            </a:xfrm>
            <a:prstGeom prst="rect">
              <a:avLst/>
            </a:prstGeom>
          </p:spPr>
        </p:pic>
      </p:grpSp>
      <p:pic>
        <p:nvPicPr>
          <p:cNvPr id="7" name="Picture 6" descr="A blue and white plan of a parking lot&#10;&#10;Description automatically generated">
            <a:extLst>
              <a:ext uri="{FF2B5EF4-FFF2-40B4-BE49-F238E27FC236}">
                <a16:creationId xmlns:a16="http://schemas.microsoft.com/office/drawing/2014/main" id="{23E26DE9-0CB2-C751-246D-0D52BC2C67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0417" r="4861" b="15189"/>
          <a:stretch/>
        </p:blipFill>
        <p:spPr>
          <a:xfrm>
            <a:off x="196131" y="1235897"/>
            <a:ext cx="2590800" cy="176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9260</TotalTime>
  <Words>737</Words>
  <Application>Microsoft Office PowerPoint</Application>
  <PresentationFormat>Widescreen</PresentationFormat>
  <Paragraphs>189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Carlito</vt:lpstr>
      <vt:lpstr>Century Schoolbook</vt:lpstr>
      <vt:lpstr>Times New Roman</vt:lpstr>
      <vt:lpstr>Wingdings</vt:lpstr>
      <vt:lpstr>Wingdings 2</vt:lpstr>
      <vt:lpstr>View</vt:lpstr>
      <vt:lpstr>PowerPoint Presentation</vt:lpstr>
      <vt:lpstr>PowerPoint Presentation</vt:lpstr>
      <vt:lpstr>Apartments</vt:lpstr>
      <vt:lpstr>Turks &amp; Caicos Building Layout</vt:lpstr>
      <vt:lpstr>RINCON 2 bedroom + 1 bathroom  Areas: Internal 59.40 m² Terrace  10.00 m²     Parking 18.00 m²  Total  87.40 m²  Monthly HOA:  AWG 604,47 / USD 345,41  Prices starting from:  AWG 332.000 / USD 189.715    </vt:lpstr>
      <vt:lpstr>SAN JUAN 2 bedroom + 2 bathroom  Areas: Internal 73.90 m² Terrace 11.50 m²  Parking 18.00 m²  Total  103.40 m²  Monthly HOA AWG 726,03 / USD 414,87  Prices starting from:  AWG 365.000 / USD 208.572  </vt:lpstr>
      <vt:lpstr>Guadeloupe Building Layout</vt:lpstr>
      <vt:lpstr>HAVANA</vt:lpstr>
      <vt:lpstr>PUNTA CANA</vt:lpstr>
      <vt:lpstr>PORT AU PRINCE</vt:lpstr>
      <vt:lpstr>Townhouses</vt:lpstr>
      <vt:lpstr>ST.JOHN I</vt:lpstr>
      <vt:lpstr>ST.JOHN II</vt:lpstr>
      <vt:lpstr>Villas</vt:lpstr>
      <vt:lpstr>VILLA NASSAU</vt:lpstr>
      <vt:lpstr>VILLA NEVIS</vt:lpstr>
      <vt:lpstr>PAYMENT PLAN</vt:lpstr>
      <vt:lpstr>DISCOUNT POLICY</vt:lpstr>
      <vt:lpstr>Questions ?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</dc:creator>
  <cp:lastModifiedBy>Cimley ZImmerman</cp:lastModifiedBy>
  <cp:revision>6</cp:revision>
  <cp:lastPrinted>2024-02-27T17:08:53Z</cp:lastPrinted>
  <dcterms:created xsi:type="dcterms:W3CDTF">2024-02-06T14:14:14Z</dcterms:created>
  <dcterms:modified xsi:type="dcterms:W3CDTF">2024-03-01T16:45:07Z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2024-02-01T00:00:00Z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2024-02-06T00:00:00Z</vt:filetime>
  </property>
  <property fmtid="{D5CDD505-2E9C-101B-9397-08002B2CF9AE}" pid="5" name="Producer">
    <vt:lpwstr>3-Heights(TM) PDF Security Shell 4.8.25.2 (http://www.pdf-tools.com)</vt:lpwstr>
  </property>
</Properties>
</file>